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8JHfzJsijXATRdC0oEv80WlM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4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871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33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36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33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48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94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5125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24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164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9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3309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3621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391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850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0977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4367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120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0656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907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865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6919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13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9036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06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4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554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250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1968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109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GB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GB" sz="4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</a:t>
            </a:r>
            <a:r>
              <a:rPr lang="cs-CZ" sz="4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cs-CZ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Úvod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0900" y="935399"/>
            <a:ext cx="12192001" cy="3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Visual</a:t>
            </a:r>
            <a:r>
              <a:rPr lang="cs-CZ" sz="4000" dirty="0">
                <a:solidFill>
                  <a:srgbClr val="FFFFFF"/>
                </a:solidFill>
              </a:rPr>
              <a:t> Studio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Po stažení instalačního souboru pokračujte průvodcem instalací: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399DD4C-B845-C82C-2F33-25A92D278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85" y="2347775"/>
            <a:ext cx="5459226" cy="42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Přejděte na oficiální stránku PHP a klikněte na tlačítko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https://www.php.net/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):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9B57722-1AFF-B033-4743-6EDE78CC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01" y="2760269"/>
            <a:ext cx="10979794" cy="3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 následující stránce zvolte verzi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Stable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a přejděte na Windows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downloads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(pokud používáte os Windows):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74A5B3F-FC03-ACC1-04B2-136A57EB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54" y="2724707"/>
            <a:ext cx="11134691" cy="39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 následující stránce zvolte v sekci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Thread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safe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odkaz Zip: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8363531-0343-F5AF-08A4-8FD0AE2B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4" y="2583843"/>
            <a:ext cx="10718307" cy="37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5506444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Stažený soubor rozbalte:</a:t>
            </a:r>
          </a:p>
          <a:p>
            <a:pPr marL="919552" lvl="1" indent="-457200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Pravé tlačítko myší</a:t>
            </a:r>
          </a:p>
          <a:p>
            <a:pPr marL="919552" lvl="1" indent="-457200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cs-CZ" sz="2000" dirty="0"/>
              <a:t>Extrahovat vše…</a:t>
            </a: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000" dirty="0"/>
              <a:t>Novou (extrahovanou) složku přejmenujte na PHP a přesuňte přímo na disk C.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27407FD-7732-7D4A-7B10-4E465200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54" y="1741980"/>
            <a:ext cx="5595895" cy="44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0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601247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Následně je nutné operačnímu sytému ukázat, kde je instalace PHP umístěna (přesunuli jsme do Céčka). 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Do vyhledávácího pole </a:t>
            </a:r>
            <a:r>
              <a:rPr lang="cs-CZ" sz="2400" dirty="0" err="1"/>
              <a:t>Windowsů</a:t>
            </a:r>
            <a:r>
              <a:rPr lang="cs-CZ" sz="2400" dirty="0"/>
              <a:t> napište </a:t>
            </a:r>
            <a:r>
              <a:rPr lang="cs-CZ" sz="2400" i="1" dirty="0"/>
              <a:t>proměnné prostředí </a:t>
            </a:r>
            <a:r>
              <a:rPr lang="cs-CZ" sz="2400" dirty="0"/>
              <a:t>a zvolte První nabízený program.</a:t>
            </a: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70686B5-D8F1-E68F-BB80-45406459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600" y="1741980"/>
            <a:ext cx="5173049" cy="48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601247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zobrazeném okně klikněte na tlačítko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Proměnné prostředí…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až dole.</a:t>
            </a: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AB7D2D-0CD8-AFC4-B09A-D0490BEE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72" y="1741980"/>
            <a:ext cx="4706007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1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601247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Dále v sekci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Systémové proměnné</a:t>
            </a:r>
            <a:r>
              <a:rPr lang="cs-CZ" sz="2400" dirty="0"/>
              <a:t> klikněte do řádku, který obsahuje slovo </a:t>
            </a:r>
            <a:r>
              <a:rPr lang="cs-CZ" sz="2400" i="1" dirty="0" err="1"/>
              <a:t>Path</a:t>
            </a:r>
            <a:r>
              <a:rPr lang="cs-CZ" sz="2400" dirty="0"/>
              <a:t> (na obrázku je to poslední zobrazený řádek).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Následně</a:t>
            </a:r>
            <a:r>
              <a:rPr lang="cs-CZ" sz="2400" i="1" dirty="0"/>
              <a:t> </a:t>
            </a:r>
            <a:r>
              <a:rPr lang="cs-CZ" sz="2400" dirty="0"/>
              <a:t>klikněte na tlačítko </a:t>
            </a:r>
            <a:r>
              <a:rPr lang="cs-CZ" sz="2400" i="1" dirty="0"/>
              <a:t>Upravit…</a:t>
            </a: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0FCC6A5-03ED-1DC7-3111-EAE26D7F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072" y="1810770"/>
            <a:ext cx="4416577" cy="48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6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601247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dalším okně klikněte na tlačítko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Nový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a do nově přidaného řádku vepište: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C:\PHP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b="1" dirty="0"/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Následně klikněte na Ok a postupně zavřete všechna otevřená okna.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92F2620-D999-45EC-E978-25C1E637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54" y="1788144"/>
            <a:ext cx="4509195" cy="48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4" y="-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601247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 otestování instalace napište do </a:t>
            </a:r>
            <a:r>
              <a:rPr lang="cs-CZ" sz="2400" dirty="0"/>
              <a:t>vyhledávácího pole </a:t>
            </a:r>
            <a:r>
              <a:rPr lang="cs-CZ" sz="2400" dirty="0" err="1"/>
              <a:t>Windowsů</a:t>
            </a:r>
            <a:r>
              <a:rPr lang="cs-CZ" sz="2400" dirty="0"/>
              <a:t> </a:t>
            </a:r>
            <a:r>
              <a:rPr lang="cs-CZ" sz="2400" i="1" dirty="0"/>
              <a:t>Terminál</a:t>
            </a:r>
            <a:r>
              <a:rPr lang="cs-CZ" sz="2400" b="1" i="1" dirty="0"/>
              <a:t> </a:t>
            </a:r>
            <a:r>
              <a:rPr lang="cs-CZ" sz="2400" dirty="0"/>
              <a:t>nebo </a:t>
            </a:r>
            <a:r>
              <a:rPr lang="cs-CZ" sz="2400" i="1" dirty="0"/>
              <a:t>Příkazový řádek</a:t>
            </a:r>
            <a:r>
              <a:rPr lang="cs-CZ" sz="2400" dirty="0"/>
              <a:t> a stiskněte Enter.</a:t>
            </a: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Otevře se okno Terminálu/Příkazového řádku.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E022D75-CC28-0B76-B3F3-6391100D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84" y="1872618"/>
            <a:ext cx="4958987" cy="262667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BFB0710-40B5-F358-C717-2263D65D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83" y="4637136"/>
            <a:ext cx="4958987" cy="1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4" y="-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Organizace kurzu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28600" lvl="0" indent="-2234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2400" dirty="0" err="1">
                <a:latin typeface="Arial"/>
                <a:ea typeface="Arial"/>
                <a:cs typeface="Arial"/>
                <a:sym typeface="Arial"/>
              </a:rPr>
              <a:t>Rozvrh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 err="1">
                <a:latin typeface="Arial"/>
                <a:ea typeface="Arial"/>
                <a:cs typeface="Arial"/>
                <a:sym typeface="Arial"/>
              </a:rPr>
              <a:t>lekcí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 err="1">
                <a:latin typeface="Arial"/>
                <a:ea typeface="Arial"/>
                <a:cs typeface="Arial"/>
                <a:sym typeface="Arial"/>
              </a:rPr>
              <a:t>najdete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 v</a:t>
            </a:r>
            <a:r>
              <a:rPr lang="en-GB" sz="24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LangLion</a:t>
            </a:r>
            <a:endParaRPr sz="2400" b="1" dirty="0"/>
          </a:p>
          <a:p>
            <a:pPr marL="914400" lvl="1" indent="-35044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dirty="0" err="1"/>
              <a:t>předpokládan</a:t>
            </a:r>
            <a:r>
              <a:rPr lang="cs-CZ" dirty="0"/>
              <a:t>é</a:t>
            </a:r>
            <a:r>
              <a:rPr lang="en-GB" dirty="0"/>
              <a:t> datum </a:t>
            </a:r>
            <a:r>
              <a:rPr lang="en-GB" dirty="0" err="1"/>
              <a:t>ukončení</a:t>
            </a:r>
            <a:r>
              <a:rPr lang="en-GB" dirty="0"/>
              <a:t>:</a:t>
            </a:r>
            <a:r>
              <a:rPr lang="cs-CZ" dirty="0"/>
              <a:t> </a:t>
            </a:r>
            <a:r>
              <a:rPr lang="cs-CZ" b="1" dirty="0"/>
              <a:t>28. 3. 2024</a:t>
            </a:r>
            <a:endParaRPr lang="cs-CZ" dirty="0"/>
          </a:p>
          <a:p>
            <a:pPr indent="-350448">
              <a:lnSpc>
                <a:spcPct val="115000"/>
              </a:lnSpc>
              <a:buSzPct val="100000"/>
            </a:pPr>
            <a:r>
              <a:rPr lang="cs-CZ" sz="2400" dirty="0"/>
              <a:t>Během kurzu budou zadány úkoly, které Vám pomůžou s vytvořením závěrečného projektu</a:t>
            </a:r>
          </a:p>
          <a:p>
            <a:pPr indent="-350448">
              <a:lnSpc>
                <a:spcPct val="115000"/>
              </a:lnSpc>
              <a:buSzPct val="100000"/>
            </a:pPr>
            <a:r>
              <a:rPr lang="en-GB" sz="2400" dirty="0" err="1"/>
              <a:t>Pokud</a:t>
            </a:r>
            <a:r>
              <a:rPr lang="en-GB" sz="2400" dirty="0"/>
              <a:t> </a:t>
            </a:r>
            <a:r>
              <a:rPr lang="en-GB" sz="2400" dirty="0" err="1"/>
              <a:t>máte</a:t>
            </a:r>
            <a:r>
              <a:rPr lang="en-GB" sz="2400" dirty="0"/>
              <a:t> </a:t>
            </a:r>
            <a:r>
              <a:rPr lang="en-GB" sz="2400" dirty="0" err="1"/>
              <a:t>jakékoli</a:t>
            </a:r>
            <a:r>
              <a:rPr lang="en-GB" sz="2400" dirty="0"/>
              <a:t> </a:t>
            </a:r>
            <a:r>
              <a:rPr lang="en-GB" sz="2400" dirty="0" err="1"/>
              <a:t>dotazy</a:t>
            </a:r>
            <a:r>
              <a:rPr lang="en-GB" sz="2400" dirty="0"/>
              <a:t> k </a:t>
            </a:r>
            <a:r>
              <a:rPr lang="en-GB" sz="2400" dirty="0" err="1"/>
              <a:t>probírané</a:t>
            </a:r>
            <a:r>
              <a:rPr lang="en-GB" sz="2400" dirty="0"/>
              <a:t> </a:t>
            </a:r>
            <a:r>
              <a:rPr lang="en-GB" sz="2400" dirty="0" err="1"/>
              <a:t>látce</a:t>
            </a:r>
            <a:r>
              <a:rPr lang="en-GB" sz="2400" dirty="0"/>
              <a:t>, </a:t>
            </a:r>
            <a:r>
              <a:rPr lang="cs-CZ" sz="2400" dirty="0"/>
              <a:t>kontaktujte mě </a:t>
            </a:r>
            <a:r>
              <a:rPr lang="en-GB" sz="2400" dirty="0" err="1"/>
              <a:t>emailem</a:t>
            </a:r>
            <a:r>
              <a:rPr lang="cs-CZ" sz="2400" dirty="0"/>
              <a:t> nebo ideálně přímo během lekcí</a:t>
            </a:r>
          </a:p>
          <a:p>
            <a:pPr indent="-350448">
              <a:lnSpc>
                <a:spcPct val="115000"/>
              </a:lnSpc>
              <a:buSzPct val="100000"/>
            </a:pPr>
            <a:r>
              <a:rPr lang="cs-CZ" sz="2400" dirty="0"/>
              <a:t>Všechny potřebné informace (materiály, zadání úkolů apod.) budou vždy uloženy v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LangLion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u každé lekce</a:t>
            </a:r>
            <a:endParaRPr lang="cs-CZ" sz="2400" b="1" dirty="0">
              <a:latin typeface="Arial"/>
              <a:ea typeface="Arial"/>
              <a:cs typeface="Arial"/>
              <a:sym typeface="Arial"/>
            </a:endParaRPr>
          </a:p>
          <a:p>
            <a:pPr indent="-350448">
              <a:lnSpc>
                <a:spcPct val="115000"/>
              </a:lnSpc>
              <a:buSzPct val="100000"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Dnes: projdeme požadavky pro získání certifikátu a nastavíme vývojové prostředí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4" y="-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741980"/>
            <a:ext cx="3596261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Jako poslední krok otestování instalace napište do terminálu příkaz: </a:t>
            </a:r>
            <a:r>
              <a:rPr lang="cs-CZ" sz="2400" b="1" dirty="0" err="1">
                <a:latin typeface="Arial"/>
                <a:ea typeface="Arial"/>
                <a:cs typeface="Arial"/>
                <a:sym typeface="Arial"/>
              </a:rPr>
              <a:t>php</a:t>
            </a: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 -v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400" dirty="0"/>
              <a:t>Pokud uvidíte podobný výpis jako na obrázku (verze PHP), instalace se povedla.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B5B08E3-DCD6-8D14-EC45-4DB4BF66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612" y="1741980"/>
            <a:ext cx="7677037" cy="42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Propojení VS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r>
              <a:rPr lang="cs-CZ" sz="4000" dirty="0">
                <a:solidFill>
                  <a:srgbClr val="FFFFFF"/>
                </a:solidFill>
              </a:rPr>
              <a:t> a 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4254693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Aby editor VS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dobře pracoval s PHP (správně prováděl kontroly apod.) je nutné upravit jeho nastavení: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Stiskněte klávesovou zkratku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Ctrl + Shift + p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A do zobrazeného řádku napište </a:t>
            </a:r>
            <a:r>
              <a:rPr lang="cs-CZ" sz="2400" i="1" dirty="0"/>
              <a:t>user</a:t>
            </a:r>
            <a:r>
              <a:rPr lang="cs-CZ" sz="2400" dirty="0"/>
              <a:t> a vyberte volbu označenou na obrázku.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08D0B71-388B-F7D3-2D44-3F12CBFB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17" y="2609480"/>
            <a:ext cx="6981233" cy="29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Propojení VS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r>
              <a:rPr lang="cs-CZ" sz="4000" dirty="0">
                <a:solidFill>
                  <a:srgbClr val="FFFFFF"/>
                </a:solidFill>
              </a:rPr>
              <a:t> a 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4141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nastavení následně napište do vyhledávače </a:t>
            </a:r>
            <a:r>
              <a:rPr lang="cs-CZ" sz="2400" i="1" dirty="0" err="1"/>
              <a:t>php</a:t>
            </a:r>
            <a:r>
              <a:rPr lang="cs-CZ" sz="2400" i="1" dirty="0"/>
              <a:t> </a:t>
            </a:r>
            <a:r>
              <a:rPr lang="cs-CZ" sz="2400" dirty="0"/>
              <a:t>a klikněte na volbu PHP v levém menu – následně na </a:t>
            </a:r>
            <a:r>
              <a:rPr lang="cs-CZ" sz="2400" i="1" dirty="0"/>
              <a:t>Edit in </a:t>
            </a:r>
            <a:r>
              <a:rPr lang="cs-CZ" sz="2400" i="1" dirty="0" err="1"/>
              <a:t>settings.json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5712F26-E1D8-FDF4-97A3-1DD0F205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48" y="2902101"/>
            <a:ext cx="7736849" cy="37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7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Propojení VS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r>
              <a:rPr lang="cs-CZ" sz="4000" dirty="0">
                <a:solidFill>
                  <a:srgbClr val="FFFFFF"/>
                </a:solidFill>
              </a:rPr>
              <a:t> a PHP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4141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Dále upravte nastavení a dopište cestu k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php.exe</a:t>
            </a:r>
            <a:r>
              <a:rPr lang="cs-CZ" sz="2400" dirty="0"/>
              <a:t>, nakonec uložte pomocí </a:t>
            </a:r>
            <a:r>
              <a:rPr lang="cs-CZ" sz="2400" i="1" dirty="0"/>
              <a:t>Ctrl + s</a:t>
            </a: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161281E-4783-3E84-B8FD-10F55FFD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9" y="2518094"/>
            <a:ext cx="8240272" cy="40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14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4141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Přejděte na stránky nástroje XAMPP a klikněte na tlačítko pro stažení v závislosti na Vašem OS (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https://www.apachefriends.org/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90D4D9C-B1E6-BD80-FDAE-F391A0CB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56" y="2775751"/>
            <a:ext cx="7938234" cy="37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4141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 další stránce se stáhne instalační soubor. Poku</a:t>
            </a:r>
            <a:r>
              <a:rPr lang="cs-CZ" sz="2400" dirty="0"/>
              <a:t>d stahování nezačne automaticky, klikněte na odkaz „</a:t>
            </a:r>
            <a:r>
              <a:rPr lang="cs-CZ" sz="2400" dirty="0" err="1"/>
              <a:t>Click</a:t>
            </a:r>
            <a:r>
              <a:rPr lang="cs-CZ" sz="2400" dirty="0"/>
              <a:t> </a:t>
            </a:r>
            <a:r>
              <a:rPr lang="cs-CZ" sz="2400" dirty="0" err="1"/>
              <a:t>here</a:t>
            </a:r>
            <a:r>
              <a:rPr lang="cs-CZ" sz="2400" dirty="0"/>
              <a:t>“: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057E072-982B-1460-3DF2-C1C96E3D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28" y="2798675"/>
            <a:ext cx="7908889" cy="37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4141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 další stránce klikněte na tlačítko 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Latest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a počkejte než stahování začne (budete ještě jednou přesměrován/a):</a:t>
            </a: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7A918C0-54D9-31C1-F18D-A1DD6FD1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39" y="2889275"/>
            <a:ext cx="7740819" cy="36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79899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6518499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Po spuštění instalačního programu můžete narazit na následující dvě hlášky.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První</a:t>
            </a:r>
            <a:r>
              <a:rPr lang="cs-CZ" sz="2400" dirty="0"/>
              <a:t> je detekce běžícího antivirového programu, zde klikněte na </a:t>
            </a:r>
            <a:r>
              <a:rPr lang="cs-CZ" sz="2400" i="1" dirty="0"/>
              <a:t>Ano</a:t>
            </a:r>
            <a:r>
              <a:rPr lang="cs-CZ" sz="2400" dirty="0"/>
              <a:t>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Druhá informuje o možném problému se zápisem na disk C (narazil jsem na to pouze u OS Windows 11), zde klikněte na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Ok</a:t>
            </a:r>
            <a:r>
              <a:rPr lang="cs-CZ" sz="2400" i="1" dirty="0"/>
              <a:t>.</a:t>
            </a: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Program by se měl bez problému nainstalovat i fungovat.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143221F-AEF2-3DD2-648C-C1FB72FA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32" y="1905371"/>
            <a:ext cx="4360103" cy="234703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CF5FC51-E3C0-B8F1-81E3-0DAF04A57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02" y="4314264"/>
            <a:ext cx="435353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1" y="1905370"/>
            <a:ext cx="6482988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Dále pokračujte průvodcem instalací.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Není nutné nic měnit, pouze se proklikejte až k samotnému nainstalování programu pomocí tlačítek „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 &gt;“</a:t>
            </a:r>
            <a:r>
              <a:rPr lang="cs-CZ" sz="2400" i="1" dirty="0"/>
              <a:t>.</a:t>
            </a:r>
            <a:endParaRPr lang="cs-CZ" sz="2400" i="1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5E00AB0-465E-0E8F-1FC0-CEE25CBB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06" y="1905370"/>
            <a:ext cx="4560163" cy="38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XAMPP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73300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 otestování instalace, program spusťte a u Modulu </a:t>
            </a:r>
            <a:r>
              <a:rPr lang="cs-CZ" sz="2400" b="1" i="1" dirty="0" err="1">
                <a:latin typeface="Arial"/>
                <a:ea typeface="Arial"/>
                <a:cs typeface="Arial"/>
                <a:sym typeface="Arial"/>
              </a:rPr>
              <a:t>Apache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klikněte na tlačítko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cs-CZ" sz="2400" i="1" dirty="0"/>
              <a:t>. </a:t>
            </a:r>
            <a:r>
              <a:rPr lang="cs-CZ" sz="2400" dirty="0"/>
              <a:t>Jakmile zezelená, je </a:t>
            </a:r>
            <a:r>
              <a:rPr lang="cs-CZ" sz="2400" dirty="0" err="1"/>
              <a:t>Apache</a:t>
            </a:r>
            <a:r>
              <a:rPr lang="cs-CZ" sz="2400" dirty="0"/>
              <a:t> server připraven – kliknete na tlačítko </a:t>
            </a:r>
            <a:r>
              <a:rPr lang="cs-CZ" sz="2400" i="1" dirty="0"/>
              <a:t>Admin</a:t>
            </a:r>
            <a:r>
              <a:rPr lang="cs-CZ" sz="2400" dirty="0"/>
              <a:t>. Pokud je vše v pořádku, měl by se otevřít prohlížeč s následující stránkou:</a:t>
            </a:r>
            <a:endParaRPr lang="cs-CZ" sz="2400" i="1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D4EA96-BA8E-C204-7E37-42C6DF10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8" y="3420522"/>
            <a:ext cx="4189934" cy="272007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850F3C3D-9892-938C-34E6-748054625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56" y="3290822"/>
            <a:ext cx="6226206" cy="29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Požadavky na projekt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 získání certifikátu je nutné odevzdat Vámi vypracovaný projekt, který by měl splňovat: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Obecné požadavky: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Být smysluplný – mít nějaký účel (osobní blog, portfolio nebo nějaká menší pomocná aplikace)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Mít více stránek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Dodržovat dobrou praxi </a:t>
            </a:r>
          </a:p>
        </p:txBody>
      </p:sp>
    </p:spTree>
    <p:extLst>
      <p:ext uri="{BB962C8B-B14F-4D97-AF65-F5344CB8AC3E}">
        <p14:creationId xmlns:p14="http://schemas.microsoft.com/office/powerpoint/2010/main" val="306299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Papercut</a:t>
            </a:r>
            <a:r>
              <a:rPr lang="cs-CZ" sz="4000" dirty="0">
                <a:solidFill>
                  <a:srgbClr val="FFFFFF"/>
                </a:solidFill>
              </a:rPr>
              <a:t> </a:t>
            </a:r>
            <a:r>
              <a:rPr lang="cs-CZ" sz="2800" dirty="0">
                <a:solidFill>
                  <a:srgbClr val="FFFFFF"/>
                </a:solidFill>
              </a:rPr>
              <a:t>(nepovinný)</a:t>
            </a:r>
            <a:endParaRPr sz="28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73300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Do Googlu napište „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papercut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smtp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“ a zvolte hned první odkaz. </a:t>
            </a:r>
            <a:r>
              <a:rPr lang="cs-CZ" sz="2400" dirty="0"/>
              <a:t>Dále srolujte až k sekci </a:t>
            </a:r>
            <a:r>
              <a:rPr lang="cs-CZ" sz="2400" i="1" dirty="0" err="1"/>
              <a:t>Download</a:t>
            </a:r>
            <a:r>
              <a:rPr lang="cs-CZ" sz="2400" i="1" dirty="0"/>
              <a:t> </a:t>
            </a:r>
            <a:r>
              <a:rPr lang="cs-CZ" sz="2400" i="1" dirty="0" err="1"/>
              <a:t>Now</a:t>
            </a:r>
            <a:r>
              <a:rPr lang="cs-CZ" sz="2400" i="1" dirty="0"/>
              <a:t> </a:t>
            </a:r>
            <a:r>
              <a:rPr lang="cs-CZ" sz="2400" dirty="0"/>
              <a:t>a klikněte na </a:t>
            </a:r>
            <a:r>
              <a:rPr lang="cs-CZ" sz="2400" i="1" dirty="0" err="1"/>
              <a:t>Latest</a:t>
            </a:r>
            <a:r>
              <a:rPr lang="cs-CZ" sz="2400" i="1" dirty="0"/>
              <a:t> </a:t>
            </a:r>
            <a:r>
              <a:rPr lang="cs-CZ" sz="2400" i="1" dirty="0" err="1"/>
              <a:t>Release</a:t>
            </a:r>
            <a:r>
              <a:rPr lang="cs-CZ" sz="2400" dirty="0"/>
              <a:t>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B72AB3B-9676-DCF7-2089-4A23E131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9" y="3263730"/>
            <a:ext cx="6254959" cy="317703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6FCED91-4BD6-8E15-E19C-C7FE593A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742" y="2764589"/>
            <a:ext cx="4822908" cy="36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6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Papercut</a:t>
            </a:r>
            <a:r>
              <a:rPr lang="cs-CZ" sz="4000" dirty="0">
                <a:solidFill>
                  <a:srgbClr val="FFFFFF"/>
                </a:solidFill>
              </a:rPr>
              <a:t> (pro Windows)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73300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Na nové stránce zvolte odkaz končící </a:t>
            </a:r>
            <a:r>
              <a:rPr lang="cs-CZ" sz="2400" i="1" dirty="0">
                <a:latin typeface="Arial"/>
                <a:ea typeface="Arial"/>
                <a:cs typeface="Arial"/>
                <a:sym typeface="Arial"/>
              </a:rPr>
              <a:t>.Setup.exe: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A07AFD7-8363-2A90-ECFC-BD9A4F5B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92" y="2545774"/>
            <a:ext cx="5594011" cy="39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9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Papercut</a:t>
            </a:r>
            <a:r>
              <a:rPr lang="cs-CZ" sz="4000" dirty="0">
                <a:solidFill>
                  <a:srgbClr val="FFFFFF"/>
                </a:solidFill>
              </a:rPr>
              <a:t> (pro Windows)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9350" y="1905370"/>
            <a:ext cx="11273300" cy="43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Stažený soubor rozklikněte a proveďte instalaci programu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kliknutim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 na tlačítko </a:t>
            </a:r>
            <a:r>
              <a:rPr lang="cs-CZ" sz="2400" i="1" dirty="0" err="1">
                <a:latin typeface="Arial"/>
                <a:ea typeface="Arial"/>
                <a:cs typeface="Arial"/>
                <a:sym typeface="Arial"/>
              </a:rPr>
              <a:t>Install</a:t>
            </a:r>
            <a:r>
              <a:rPr lang="cs-CZ" sz="2400" i="1" dirty="0"/>
              <a:t>.</a:t>
            </a:r>
            <a:r>
              <a:rPr lang="cs-CZ" sz="2400" dirty="0"/>
              <a:t> Po chvíli se zobrazí další okno instalátoru (může to trvat i několik minut). Pokračujte pomocí tlačítka </a:t>
            </a:r>
            <a:r>
              <a:rPr lang="cs-CZ" sz="2400" i="1" dirty="0" err="1"/>
              <a:t>Next</a:t>
            </a:r>
            <a:r>
              <a:rPr lang="cs-CZ" sz="2400" i="1" dirty="0"/>
              <a:t>.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24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E6162A5-12D9-460E-3AB7-4EBCA751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43" y="3429000"/>
            <a:ext cx="4169010" cy="315475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EB67FC0-52E1-B000-77D1-CA8C74B75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47" y="3452478"/>
            <a:ext cx="4169010" cy="31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3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Požadavky na projekt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Z pohledu Front-endu: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Dobře strukturované HTML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Správně použité sémantické HTML značky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 err="1"/>
              <a:t>Ostylované</a:t>
            </a:r>
            <a:r>
              <a:rPr lang="cs-CZ" sz="2000" dirty="0"/>
              <a:t> pomocí CSS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Použití Javascriptu (například kontrola formuláře před odesláním nebo vyskakovací okno apod.)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Z pohledu Back-endu: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Celý back-end naprogramován Objektově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Propojení a práce s databází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Správné použití MVC architektury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Správné použití REST architektury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Ošetření uživatelských vstupů a základní bezpečnost aplikace</a:t>
            </a:r>
          </a:p>
        </p:txBody>
      </p:sp>
    </p:spTree>
    <p:extLst>
      <p:ext uri="{BB962C8B-B14F-4D97-AF65-F5344CB8AC3E}">
        <p14:creationId xmlns:p14="http://schemas.microsoft.com/office/powerpoint/2010/main" val="24707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Hodnocení projektu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 získání certifikátu je nutné získat alespoň </a:t>
            </a:r>
            <a:r>
              <a:rPr lang="cs-CZ" sz="2400" b="1" dirty="0">
                <a:latin typeface="Arial"/>
                <a:ea typeface="Arial"/>
                <a:cs typeface="Arial"/>
                <a:sym typeface="Arial"/>
              </a:rPr>
              <a:t>60 bodů 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z celkového </a:t>
            </a:r>
            <a:r>
              <a:rPr lang="cs-CZ" sz="2400" dirty="0"/>
              <a:t>h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odnocení jednotlivých částí projektu: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Front-end: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HTML – max. 20 bodů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CSS – max. 20 bodů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JS – max. 20 bodů</a:t>
            </a:r>
          </a:p>
          <a:p>
            <a:pPr marL="462352" lvl="1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cs-CZ" sz="20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/>
              <a:t>Back-end: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PHP – max. 30 bodů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/>
              <a:t>SQL – max. 20 bodů</a:t>
            </a:r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cs-CZ" sz="2400" dirty="0"/>
          </a:p>
          <a:p>
            <a:pPr marL="5152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cs-CZ" sz="2400" dirty="0"/>
              <a:t>Dále je možné získat až 10 bodů navíc za aktivitu během kurzu (účast na lekcích, průběžná tvorba projektu v rámci úkolů, aktivní dotazování se, pokud něčemu nebudete rozumět)</a:t>
            </a:r>
          </a:p>
        </p:txBody>
      </p:sp>
    </p:spTree>
    <p:extLst>
      <p:ext uri="{BB962C8B-B14F-4D97-AF65-F5344CB8AC3E}">
        <p14:creationId xmlns:p14="http://schemas.microsoft.com/office/powerpoint/2010/main" val="285074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Způsob odevzdání projektu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Projekt budete vytvářet a odevzdávat průběžně prostřednictvím GIT repositáře pomocí platformy GitHub (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https://github.com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/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V den závěrečné lekce svůj projekt odprezentujete – ukážete co se vám povedlo vytvořit (proklikáte jednotlivé stránky aplikace) a něco o svém projektu řeknete (např. co s ním dál plánujete dělat apod.).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87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>
                <a:solidFill>
                  <a:srgbClr val="FFFFFF"/>
                </a:solidFill>
              </a:rPr>
              <a:t>Nastavení vývojového prostředí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371600" y="2310151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Abychom mohli webové aplikace vytvářet, je nutné si připravit prostředí pro jejich programování a testování. Pro tyto účely si nainstalujeme a nastavíme následující software: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 err="1"/>
              <a:t>Visual</a:t>
            </a:r>
            <a:r>
              <a:rPr lang="cs-CZ" sz="2000" dirty="0"/>
              <a:t> Studio </a:t>
            </a:r>
            <a:r>
              <a:rPr lang="cs-CZ" sz="2000" dirty="0" err="1"/>
              <a:t>Code</a:t>
            </a:r>
            <a:r>
              <a:rPr lang="cs-CZ" sz="2000" dirty="0"/>
              <a:t> – editor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XAMPP – nástroj obsahující webový a databázový server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 err="1"/>
              <a:t>Papercut</a:t>
            </a:r>
            <a:r>
              <a:rPr lang="cs-CZ" sz="2000" dirty="0"/>
              <a:t> – nástroj pro testování odesílání emailů</a:t>
            </a:r>
          </a:p>
          <a:p>
            <a:pPr marL="805252" lvl="1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cs-CZ" sz="2000" dirty="0">
                <a:latin typeface="Arial"/>
                <a:ea typeface="Arial"/>
                <a:cs typeface="Arial"/>
                <a:sym typeface="Arial"/>
              </a:rPr>
              <a:t>PHP – samostatná instalace pro rozšíření VS </a:t>
            </a:r>
            <a:r>
              <a:rPr lang="cs-CZ" sz="2000" dirty="0" err="1">
                <a:latin typeface="Arial"/>
                <a:ea typeface="Arial"/>
                <a:cs typeface="Arial"/>
                <a:sym typeface="Arial"/>
              </a:rPr>
              <a:t>Code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1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Visual</a:t>
            </a:r>
            <a:r>
              <a:rPr lang="cs-CZ" sz="4000" dirty="0">
                <a:solidFill>
                  <a:srgbClr val="FFFFFF"/>
                </a:solidFill>
              </a:rPr>
              <a:t> Studio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Editor stáhněte z oficiálních stránek kliknutím na tlačítko </a:t>
            </a:r>
            <a:r>
              <a:rPr lang="cs-CZ" sz="2400" dirty="0" err="1">
                <a:latin typeface="Arial"/>
                <a:ea typeface="Arial"/>
                <a:cs typeface="Arial"/>
                <a:sym typeface="Arial"/>
              </a:rPr>
              <a:t>Download</a:t>
            </a:r>
            <a:endParaRPr lang="cs-CZ" sz="2400" dirty="0">
              <a:latin typeface="Arial"/>
              <a:ea typeface="Arial"/>
              <a:cs typeface="Arial"/>
              <a:sym typeface="Arial"/>
            </a:endParaRP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https://code.visualstudio.com/</a:t>
            </a: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):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A441DDF-62B5-B915-7993-CBCE404F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793" y="2699535"/>
            <a:ext cx="7412414" cy="40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9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324099" y="281876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cs-CZ" sz="4000" dirty="0" err="1">
                <a:solidFill>
                  <a:srgbClr val="FFFFFF"/>
                </a:solidFill>
              </a:rPr>
              <a:t>Visual</a:t>
            </a:r>
            <a:r>
              <a:rPr lang="cs-CZ" sz="4000" dirty="0">
                <a:solidFill>
                  <a:srgbClr val="FFFFFF"/>
                </a:solidFill>
              </a:rPr>
              <a:t> Studio </a:t>
            </a:r>
            <a:r>
              <a:rPr lang="cs-CZ" sz="4000" dirty="0" err="1">
                <a:solidFill>
                  <a:srgbClr val="FFFFFF"/>
                </a:solidFill>
              </a:rPr>
              <a:t>Code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410199" y="1741980"/>
            <a:ext cx="97239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52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s-CZ" sz="2400" dirty="0">
                <a:latin typeface="Arial"/>
                <a:ea typeface="Arial"/>
                <a:cs typeface="Arial"/>
                <a:sym typeface="Arial"/>
              </a:rPr>
              <a:t>Následně si zvolte správnou verzi pro váš operační systém:</a:t>
            </a:r>
          </a:p>
          <a:p>
            <a:pPr marL="515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cs-CZ"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CAE0E10-7383-700F-4F01-B156654F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80" y="2305974"/>
            <a:ext cx="7824186" cy="44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1041</Words>
  <Application>Microsoft Office PowerPoint</Application>
  <PresentationFormat>Širokoúhlá obrazovka</PresentationFormat>
  <Paragraphs>130</Paragraphs>
  <Slides>32</Slides>
  <Notes>32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Web Development - Úvod</vt:lpstr>
      <vt:lpstr>Organizace kurzu</vt:lpstr>
      <vt:lpstr>Požadavky na projekt</vt:lpstr>
      <vt:lpstr>Požadavky na projekt</vt:lpstr>
      <vt:lpstr>Hodnocení projektu</vt:lpstr>
      <vt:lpstr>Způsob odevzdání projektu</vt:lpstr>
      <vt:lpstr>Nastavení vývojového prostředí</vt:lpstr>
      <vt:lpstr>Visual Studio Code</vt:lpstr>
      <vt:lpstr>Visual Studio Code</vt:lpstr>
      <vt:lpstr>Visual Studio Code</vt:lpstr>
      <vt:lpstr>PHP</vt:lpstr>
      <vt:lpstr>PHP</vt:lpstr>
      <vt:lpstr>PHP</vt:lpstr>
      <vt:lpstr>PHP</vt:lpstr>
      <vt:lpstr>PHP</vt:lpstr>
      <vt:lpstr>PHP</vt:lpstr>
      <vt:lpstr>PHP</vt:lpstr>
      <vt:lpstr>PHP</vt:lpstr>
      <vt:lpstr>PHP</vt:lpstr>
      <vt:lpstr>PHP</vt:lpstr>
      <vt:lpstr>Propojení VS Code a PHP</vt:lpstr>
      <vt:lpstr>Propojení VS Code a PHP</vt:lpstr>
      <vt:lpstr>Propojení VS Code a PHP</vt:lpstr>
      <vt:lpstr>XAMPP</vt:lpstr>
      <vt:lpstr>XAMPP</vt:lpstr>
      <vt:lpstr>XAMPP</vt:lpstr>
      <vt:lpstr>XAMPP</vt:lpstr>
      <vt:lpstr>XAMPP</vt:lpstr>
      <vt:lpstr>XAMPP</vt:lpstr>
      <vt:lpstr>Papercut (nepovinný)</vt:lpstr>
      <vt:lpstr>Papercut (pro Windows)</vt:lpstr>
      <vt:lpstr>Papercut (pro Windows)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Kurz</dc:title>
  <cp:lastModifiedBy>Jakub Pradeniak</cp:lastModifiedBy>
  <cp:revision>20</cp:revision>
  <dcterms:modified xsi:type="dcterms:W3CDTF">2024-01-24T16:54:35Z</dcterms:modified>
</cp:coreProperties>
</file>